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66" r:id="rId3"/>
    <p:sldId id="257" r:id="rId4"/>
    <p:sldId id="258" r:id="rId5"/>
    <p:sldId id="259" r:id="rId6"/>
    <p:sldId id="260" r:id="rId7"/>
    <p:sldId id="261" r:id="rId8"/>
    <p:sldId id="262" r:id="rId9"/>
    <p:sldId id="265" r:id="rId10"/>
    <p:sldId id="270" r:id="rId11"/>
    <p:sldId id="272" r:id="rId12"/>
    <p:sldId id="273" r:id="rId13"/>
    <p:sldId id="274" r:id="rId14"/>
    <p:sldId id="275" r:id="rId15"/>
    <p:sldId id="276" r:id="rId16"/>
    <p:sldId id="277" r:id="rId17"/>
    <p:sldId id="278" r:id="rId18"/>
    <p:sldId id="280"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825" autoAdjust="0"/>
    <p:restoredTop sz="94660"/>
  </p:normalViewPr>
  <p:slideViewPr>
    <p:cSldViewPr snapToGrid="0">
      <p:cViewPr varScale="1">
        <p:scale>
          <a:sx n="66" d="100"/>
          <a:sy n="66" d="100"/>
        </p:scale>
        <p:origin x="64"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C1E1FAD-7351-4908-963A-08EA8E4AB7A0}" type="datetimeFigureOut">
              <a:rPr lang="en-US" smtClean="0"/>
              <a:t>8/26/2022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28233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696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918548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24805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9982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t>8/26/2022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47481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t>8/26/2022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1503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83564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33950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13992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8/26/2022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4205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36341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t>8/26/2022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060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8/26/2022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94335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8/26/2022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7051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14649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8/26/2022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55146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1E1FAD-7351-4908-963A-08EA8E4AB7A0}" type="datetimeFigureOut">
              <a:rPr lang="en-US" smtClean="0"/>
              <a:t>8/26/2022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4270874871"/>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White rectangle shapes overlapping to create a stair-like design">
            <a:extLst>
              <a:ext uri="{FF2B5EF4-FFF2-40B4-BE49-F238E27FC236}">
                <a16:creationId xmlns:a16="http://schemas.microsoft.com/office/drawing/2014/main" id="{329752B8-B077-210F-7B11-DEA61B2653CF}"/>
              </a:ext>
            </a:extLst>
          </p:cNvPr>
          <p:cNvPicPr>
            <a:picLocks noChangeAspect="1"/>
          </p:cNvPicPr>
          <p:nvPr/>
        </p:nvPicPr>
        <p:blipFill rotWithShape="1">
          <a:blip r:embed="rId2">
            <a:alphaModFix amt="83000"/>
          </a:blip>
          <a:srcRect l="14292" r="34186" b="-1"/>
          <a:stretch/>
        </p:blipFill>
        <p:spPr>
          <a:xfrm rot="256279">
            <a:off x="7462197" y="496187"/>
            <a:ext cx="4088576" cy="5929095"/>
          </a:xfrm>
          <a:custGeom>
            <a:avLst/>
            <a:gdLst/>
            <a:ahLst/>
            <a:cxnLst/>
            <a:rect l="l" t="t" r="r" b="b"/>
            <a:pathLst>
              <a:path w="5293176" h="6035825">
                <a:moveTo>
                  <a:pt x="498427" y="0"/>
                </a:moveTo>
                <a:cubicBezTo>
                  <a:pt x="797211" y="20493"/>
                  <a:pt x="2375785" y="61586"/>
                  <a:pt x="3344719" y="89057"/>
                </a:cubicBezTo>
                <a:lnTo>
                  <a:pt x="3433187" y="91598"/>
                </a:lnTo>
                <a:lnTo>
                  <a:pt x="4333788" y="64898"/>
                </a:lnTo>
                <a:lnTo>
                  <a:pt x="4755789" y="47593"/>
                </a:lnTo>
                <a:lnTo>
                  <a:pt x="4789394" y="68387"/>
                </a:lnTo>
                <a:cubicBezTo>
                  <a:pt x="4789815" y="79978"/>
                  <a:pt x="4790234" y="91567"/>
                  <a:pt x="4790655" y="103158"/>
                </a:cubicBezTo>
                <a:lnTo>
                  <a:pt x="4794119" y="104719"/>
                </a:lnTo>
                <a:cubicBezTo>
                  <a:pt x="4805093" y="105561"/>
                  <a:pt x="4814107" y="90398"/>
                  <a:pt x="4815840" y="137369"/>
                </a:cubicBezTo>
                <a:lnTo>
                  <a:pt x="4815348" y="139044"/>
                </a:lnTo>
                <a:lnTo>
                  <a:pt x="5254949" y="155074"/>
                </a:lnTo>
                <a:lnTo>
                  <a:pt x="5287026" y="178155"/>
                </a:lnTo>
                <a:cubicBezTo>
                  <a:pt x="5286640" y="189747"/>
                  <a:pt x="5286254" y="201338"/>
                  <a:pt x="5285866" y="212929"/>
                </a:cubicBezTo>
                <a:lnTo>
                  <a:pt x="5289213" y="214727"/>
                </a:lnTo>
                <a:cubicBezTo>
                  <a:pt x="5287959" y="252311"/>
                  <a:pt x="5280070" y="392685"/>
                  <a:pt x="5278342" y="438433"/>
                </a:cubicBezTo>
                <a:cubicBezTo>
                  <a:pt x="5278508" y="455360"/>
                  <a:pt x="5278676" y="472288"/>
                  <a:pt x="5278842" y="489215"/>
                </a:cubicBezTo>
                <a:cubicBezTo>
                  <a:pt x="5278667" y="494610"/>
                  <a:pt x="5277710" y="506155"/>
                  <a:pt x="5276097" y="520431"/>
                </a:cubicBezTo>
                <a:lnTo>
                  <a:pt x="5275453" y="525022"/>
                </a:lnTo>
                <a:lnTo>
                  <a:pt x="5266992" y="778581"/>
                </a:lnTo>
                <a:lnTo>
                  <a:pt x="5269055" y="783820"/>
                </a:lnTo>
                <a:cubicBezTo>
                  <a:pt x="5268153" y="810850"/>
                  <a:pt x="5262429" y="914450"/>
                  <a:pt x="5261578" y="940761"/>
                </a:cubicBezTo>
                <a:lnTo>
                  <a:pt x="5263950" y="941689"/>
                </a:lnTo>
                <a:cubicBezTo>
                  <a:pt x="5265746" y="948603"/>
                  <a:pt x="5269095" y="956590"/>
                  <a:pt x="5269565" y="981147"/>
                </a:cubicBezTo>
                <a:cubicBezTo>
                  <a:pt x="5258045" y="1011303"/>
                  <a:pt x="5282150" y="1051589"/>
                  <a:pt x="5266764" y="1089036"/>
                </a:cubicBezTo>
                <a:cubicBezTo>
                  <a:pt x="5262884" y="1102764"/>
                  <a:pt x="5261771" y="1144982"/>
                  <a:pt x="5268195" y="1152795"/>
                </a:cubicBezTo>
                <a:cubicBezTo>
                  <a:pt x="5269329" y="1161563"/>
                  <a:pt x="5266576" y="1171896"/>
                  <a:pt x="5273619" y="1175772"/>
                </a:cubicBezTo>
                <a:cubicBezTo>
                  <a:pt x="5277131" y="1194612"/>
                  <a:pt x="5286008" y="1241685"/>
                  <a:pt x="5289269" y="1265839"/>
                </a:cubicBezTo>
                <a:lnTo>
                  <a:pt x="5293176" y="1320698"/>
                </a:lnTo>
                <a:cubicBezTo>
                  <a:pt x="5293143" y="1332967"/>
                  <a:pt x="5293109" y="1345235"/>
                  <a:pt x="5293076" y="1357503"/>
                </a:cubicBezTo>
                <a:cubicBezTo>
                  <a:pt x="5291453" y="1371840"/>
                  <a:pt x="5284413" y="1397811"/>
                  <a:pt x="5283440" y="1406717"/>
                </a:cubicBezTo>
                <a:cubicBezTo>
                  <a:pt x="5284829" y="1407787"/>
                  <a:pt x="5286109" y="1409209"/>
                  <a:pt x="5287233" y="1410942"/>
                </a:cubicBezTo>
                <a:lnTo>
                  <a:pt x="5290784" y="1424882"/>
                </a:lnTo>
                <a:lnTo>
                  <a:pt x="5275539" y="1491802"/>
                </a:lnTo>
                <a:lnTo>
                  <a:pt x="5265186" y="1572707"/>
                </a:lnTo>
                <a:lnTo>
                  <a:pt x="5259964" y="1584827"/>
                </a:lnTo>
                <a:cubicBezTo>
                  <a:pt x="5253755" y="1612655"/>
                  <a:pt x="5258137" y="1646559"/>
                  <a:pt x="5245579" y="1664049"/>
                </a:cubicBezTo>
                <a:cubicBezTo>
                  <a:pt x="5246320" y="1691096"/>
                  <a:pt x="5247058" y="1718145"/>
                  <a:pt x="5247798" y="1745191"/>
                </a:cubicBezTo>
                <a:cubicBezTo>
                  <a:pt x="5231248" y="1742017"/>
                  <a:pt x="5238473" y="1773714"/>
                  <a:pt x="5235767" y="1783670"/>
                </a:cubicBezTo>
                <a:lnTo>
                  <a:pt x="5233443" y="1783864"/>
                </a:lnTo>
                <a:lnTo>
                  <a:pt x="5227886" y="1950431"/>
                </a:lnTo>
                <a:lnTo>
                  <a:pt x="5238347" y="1976617"/>
                </a:lnTo>
                <a:cubicBezTo>
                  <a:pt x="5239649" y="1994905"/>
                  <a:pt x="5240954" y="2013191"/>
                  <a:pt x="5242256" y="2031478"/>
                </a:cubicBezTo>
                <a:cubicBezTo>
                  <a:pt x="5241286" y="2054958"/>
                  <a:pt x="5233511" y="2102455"/>
                  <a:pt x="5232519" y="2117497"/>
                </a:cubicBezTo>
                <a:cubicBezTo>
                  <a:pt x="5233909" y="2118566"/>
                  <a:pt x="5235188" y="2119988"/>
                  <a:pt x="5236313" y="2121722"/>
                </a:cubicBezTo>
                <a:lnTo>
                  <a:pt x="5239863" y="2135661"/>
                </a:lnTo>
                <a:lnTo>
                  <a:pt x="5224618" y="2202583"/>
                </a:lnTo>
                <a:lnTo>
                  <a:pt x="5217653" y="2257010"/>
                </a:lnTo>
                <a:cubicBezTo>
                  <a:pt x="5205894" y="2642621"/>
                  <a:pt x="5177235" y="3034207"/>
                  <a:pt x="5182377" y="3413844"/>
                </a:cubicBezTo>
                <a:cubicBezTo>
                  <a:pt x="5181134" y="3500000"/>
                  <a:pt x="5175916" y="3605448"/>
                  <a:pt x="5174675" y="3691605"/>
                </a:cubicBezTo>
                <a:cubicBezTo>
                  <a:pt x="5181981" y="3684954"/>
                  <a:pt x="5174235" y="3849487"/>
                  <a:pt x="5166476" y="3869856"/>
                </a:cubicBezTo>
                <a:lnTo>
                  <a:pt x="5107510" y="5664825"/>
                </a:lnTo>
                <a:lnTo>
                  <a:pt x="5114472" y="5704822"/>
                </a:lnTo>
                <a:cubicBezTo>
                  <a:pt x="5121222" y="5713317"/>
                  <a:pt x="5116413" y="5747650"/>
                  <a:pt x="5114866" y="5778543"/>
                </a:cubicBezTo>
                <a:cubicBezTo>
                  <a:pt x="5113319" y="5809437"/>
                  <a:pt x="5108424" y="5865044"/>
                  <a:pt x="5105196" y="5890185"/>
                </a:cubicBezTo>
                <a:lnTo>
                  <a:pt x="5109043" y="5911328"/>
                </a:lnTo>
                <a:cubicBezTo>
                  <a:pt x="5108296" y="5934125"/>
                  <a:pt x="5101959" y="5935726"/>
                  <a:pt x="5097767" y="5961658"/>
                </a:cubicBezTo>
                <a:cubicBezTo>
                  <a:pt x="5045108" y="5964035"/>
                  <a:pt x="4491440" y="5942933"/>
                  <a:pt x="3751876" y="5913708"/>
                </a:cubicBezTo>
                <a:lnTo>
                  <a:pt x="3564440" y="5906279"/>
                </a:lnTo>
                <a:lnTo>
                  <a:pt x="190663" y="6035825"/>
                </a:lnTo>
                <a:lnTo>
                  <a:pt x="141062" y="4429245"/>
                </a:lnTo>
                <a:lnTo>
                  <a:pt x="0" y="223714"/>
                </a:lnTo>
                <a:cubicBezTo>
                  <a:pt x="69112" y="223637"/>
                  <a:pt x="206289" y="219912"/>
                  <a:pt x="388339" y="213738"/>
                </a:cubicBezTo>
                <a:lnTo>
                  <a:pt x="490844" y="210109"/>
                </a:lnTo>
                <a:close/>
              </a:path>
            </a:pathLst>
          </a:custGeom>
        </p:spPr>
      </p:pic>
      <p:sp>
        <p:nvSpPr>
          <p:cNvPr id="2" name="Title 1">
            <a:extLst>
              <a:ext uri="{FF2B5EF4-FFF2-40B4-BE49-F238E27FC236}">
                <a16:creationId xmlns:a16="http://schemas.microsoft.com/office/drawing/2014/main" id="{26E98EFD-0249-6343-2BB2-2A5836A2AE04}"/>
              </a:ext>
            </a:extLst>
          </p:cNvPr>
          <p:cNvSpPr>
            <a:spLocks noGrp="1"/>
          </p:cNvSpPr>
          <p:nvPr>
            <p:ph type="ctrTitle"/>
          </p:nvPr>
        </p:nvSpPr>
        <p:spPr>
          <a:xfrm>
            <a:off x="1212464" y="352164"/>
            <a:ext cx="5816633" cy="6028316"/>
          </a:xfrm>
        </p:spPr>
        <p:txBody>
          <a:bodyPr anchor="t">
            <a:normAutofit/>
          </a:bodyPr>
          <a:lstStyle/>
          <a:p>
            <a:pPr algn="ctr">
              <a:lnSpc>
                <a:spcPct val="110000"/>
              </a:lnSpc>
            </a:pPr>
            <a:r>
              <a:rPr lang="en-IN" sz="3800" u="sng" dirty="0">
                <a:solidFill>
                  <a:schemeClr val="bg1"/>
                </a:solidFill>
              </a:rPr>
              <a:t>Group-3</a:t>
            </a:r>
            <a:br>
              <a:rPr lang="en-IN" sz="3800" dirty="0">
                <a:solidFill>
                  <a:schemeClr val="bg1"/>
                </a:solidFill>
              </a:rPr>
            </a:br>
            <a:r>
              <a:rPr lang="en-IN" sz="3800" dirty="0">
                <a:solidFill>
                  <a:schemeClr val="bg1"/>
                </a:solidFill>
              </a:rPr>
              <a:t>     </a:t>
            </a:r>
            <a:r>
              <a:rPr lang="en-IN" sz="3800" u="sng" dirty="0">
                <a:solidFill>
                  <a:schemeClr val="bg1"/>
                </a:solidFill>
              </a:rPr>
              <a:t>Capstone Project</a:t>
            </a:r>
            <a:br>
              <a:rPr lang="en-IN" sz="3800" dirty="0">
                <a:solidFill>
                  <a:schemeClr val="bg1"/>
                </a:solidFill>
              </a:rPr>
            </a:br>
            <a:r>
              <a:rPr lang="en-IN" sz="3800" dirty="0">
                <a:solidFill>
                  <a:schemeClr val="bg1"/>
                </a:solidFill>
              </a:rPr>
              <a:t>     </a:t>
            </a:r>
            <a:r>
              <a:rPr lang="en-IN" sz="3800" u="sng" dirty="0">
                <a:solidFill>
                  <a:schemeClr val="bg1"/>
                </a:solidFill>
              </a:rPr>
              <a:t>Shop-For-home</a:t>
            </a:r>
            <a:br>
              <a:rPr lang="en-IN" sz="3800" dirty="0">
                <a:solidFill>
                  <a:schemeClr val="bg1"/>
                </a:solidFill>
              </a:rPr>
            </a:br>
            <a:br>
              <a:rPr lang="en-IN" sz="3800" dirty="0">
                <a:solidFill>
                  <a:schemeClr val="bg1"/>
                </a:solidFill>
              </a:rPr>
            </a:br>
            <a:br>
              <a:rPr lang="en-IN" sz="3800" dirty="0"/>
            </a:br>
            <a:endParaRPr lang="en-IN" sz="3800" dirty="0"/>
          </a:p>
        </p:txBody>
      </p:sp>
      <p:sp>
        <p:nvSpPr>
          <p:cNvPr id="3" name="Subtitle 2">
            <a:extLst>
              <a:ext uri="{FF2B5EF4-FFF2-40B4-BE49-F238E27FC236}">
                <a16:creationId xmlns:a16="http://schemas.microsoft.com/office/drawing/2014/main" id="{02CD5407-350A-149C-0539-31B0EDCFF6EA}"/>
              </a:ext>
            </a:extLst>
          </p:cNvPr>
          <p:cNvSpPr>
            <a:spLocks noGrp="1"/>
          </p:cNvSpPr>
          <p:nvPr>
            <p:ph type="subTitle" idx="1"/>
          </p:nvPr>
        </p:nvSpPr>
        <p:spPr>
          <a:xfrm>
            <a:off x="1303533" y="3071823"/>
            <a:ext cx="4423936" cy="3685400"/>
          </a:xfrm>
        </p:spPr>
        <p:txBody>
          <a:bodyPr>
            <a:normAutofit fontScale="25000" lnSpcReduction="20000"/>
          </a:bodyPr>
          <a:lstStyle/>
          <a:p>
            <a:r>
              <a:rPr lang="en-IN" sz="6600" b="1" i="1" dirty="0">
                <a:latin typeface="+mj-lt"/>
              </a:rPr>
              <a:t>Presented by-</a:t>
            </a:r>
          </a:p>
          <a:p>
            <a:r>
              <a:rPr lang="en-IN" sz="6400" dirty="0"/>
              <a:t>	</a:t>
            </a:r>
            <a:r>
              <a:rPr lang="en-IN" sz="6000" b="0" i="0" dirty="0">
                <a:effectLst/>
                <a:latin typeface="Arial" panose="020B0604020202020204" pitchFamily="34" charset="0"/>
              </a:rPr>
              <a:t>KOPPULA DEEPIKA</a:t>
            </a:r>
            <a:endParaRPr lang="en-IN" sz="6400" dirty="0">
              <a:cs typeface="Aldhabi" panose="020B0604020202020204" pitchFamily="2" charset="-78"/>
            </a:endParaRPr>
          </a:p>
          <a:p>
            <a:r>
              <a:rPr lang="en-IN" sz="6400" dirty="0"/>
              <a:t>	</a:t>
            </a:r>
            <a:r>
              <a:rPr lang="en-IN" sz="6400" dirty="0" err="1"/>
              <a:t>Poorvi</a:t>
            </a:r>
            <a:r>
              <a:rPr lang="en-IN" sz="6400" dirty="0"/>
              <a:t> SHRIVAS</a:t>
            </a:r>
          </a:p>
          <a:p>
            <a:r>
              <a:rPr lang="en-IN" sz="6400" dirty="0"/>
              <a:t>	Raj </a:t>
            </a:r>
            <a:r>
              <a:rPr lang="en-IN" sz="6400" dirty="0" err="1"/>
              <a:t>kumar</a:t>
            </a:r>
            <a:endParaRPr lang="en-IN" sz="6400" dirty="0"/>
          </a:p>
          <a:p>
            <a:r>
              <a:rPr lang="en-IN" sz="6400" dirty="0"/>
              <a:t>	Shreya </a:t>
            </a:r>
            <a:r>
              <a:rPr lang="en-IN" sz="6400" dirty="0" err="1"/>
              <a:t>gangopadhyay</a:t>
            </a:r>
            <a:endParaRPr lang="en-IN" sz="6400" dirty="0"/>
          </a:p>
          <a:p>
            <a:r>
              <a:rPr lang="en-IN" sz="6400" dirty="0"/>
              <a:t>	Sugandha Ravindra </a:t>
            </a:r>
            <a:r>
              <a:rPr lang="en-IN" sz="6400" dirty="0" err="1"/>
              <a:t>dhanawade</a:t>
            </a:r>
            <a:endParaRPr lang="en-IN" sz="6400" dirty="0"/>
          </a:p>
          <a:p>
            <a:r>
              <a:rPr lang="en-IN" sz="6400" dirty="0"/>
              <a:t>	</a:t>
            </a:r>
          </a:p>
          <a:p>
            <a:r>
              <a:rPr lang="en-IN" sz="7200" dirty="0"/>
              <a:t>		</a:t>
            </a:r>
          </a:p>
          <a:p>
            <a:r>
              <a:rPr lang="en-IN" dirty="0"/>
              <a:t>	</a:t>
            </a:r>
          </a:p>
        </p:txBody>
      </p:sp>
      <p:pic>
        <p:nvPicPr>
          <p:cNvPr id="5" name="Picture 4" descr="A picture containing logo&#10;&#10;Description automatically generated">
            <a:extLst>
              <a:ext uri="{FF2B5EF4-FFF2-40B4-BE49-F238E27FC236}">
                <a16:creationId xmlns:a16="http://schemas.microsoft.com/office/drawing/2014/main" id="{B188B366-9914-4B9E-9DF6-0AFE52DFBE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880" y="2105401"/>
            <a:ext cx="3783867" cy="2587898"/>
          </a:xfrm>
          <a:prstGeom prst="rect">
            <a:avLst/>
          </a:prstGeom>
        </p:spPr>
      </p:pic>
    </p:spTree>
    <p:extLst>
      <p:ext uri="{BB962C8B-B14F-4D97-AF65-F5344CB8AC3E}">
        <p14:creationId xmlns:p14="http://schemas.microsoft.com/office/powerpoint/2010/main" val="4227556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9B65-3468-8A4E-4C54-692A376EFD38}"/>
              </a:ext>
            </a:extLst>
          </p:cNvPr>
          <p:cNvSpPr>
            <a:spLocks noGrp="1"/>
          </p:cNvSpPr>
          <p:nvPr>
            <p:ph type="title"/>
          </p:nvPr>
        </p:nvSpPr>
        <p:spPr>
          <a:xfrm>
            <a:off x="1141413" y="2042160"/>
            <a:ext cx="9905998" cy="54928"/>
          </a:xfrm>
        </p:spPr>
        <p:txBody>
          <a:bodyPr>
            <a:normAutofit fontScale="90000"/>
          </a:bodyPr>
          <a:lstStyle/>
          <a:p>
            <a:endParaRPr lang="en-IN" dirty="0"/>
          </a:p>
        </p:txBody>
      </p:sp>
      <p:pic>
        <p:nvPicPr>
          <p:cNvPr id="5" name="Content Placeholder 4" descr="Graphical user interface, application, table, Excel&#10;&#10;Description automatically generated">
            <a:extLst>
              <a:ext uri="{FF2B5EF4-FFF2-40B4-BE49-F238E27FC236}">
                <a16:creationId xmlns:a16="http://schemas.microsoft.com/office/drawing/2014/main" id="{958CED43-FE2C-B819-72D1-4BE173D5C5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752475"/>
            <a:ext cx="5029200" cy="5038725"/>
          </a:xfrm>
        </p:spPr>
      </p:pic>
      <p:pic>
        <p:nvPicPr>
          <p:cNvPr id="3" name="Content Placeholder 4" descr="Graphical user interface, application, table&#10;&#10;Description automatically generated">
            <a:extLst>
              <a:ext uri="{FF2B5EF4-FFF2-40B4-BE49-F238E27FC236}">
                <a16:creationId xmlns:a16="http://schemas.microsoft.com/office/drawing/2014/main" id="{5335ACDD-6C9D-540F-C1C8-E674302F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93" y="752475"/>
            <a:ext cx="4455418" cy="5170487"/>
          </a:xfrm>
          <a:prstGeom prst="rect">
            <a:avLst/>
          </a:prstGeom>
        </p:spPr>
      </p:pic>
    </p:spTree>
    <p:extLst>
      <p:ext uri="{BB962C8B-B14F-4D97-AF65-F5344CB8AC3E}">
        <p14:creationId xmlns:p14="http://schemas.microsoft.com/office/powerpoint/2010/main" val="2493996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634B-9E22-1A7C-623E-470300204445}"/>
              </a:ext>
            </a:extLst>
          </p:cNvPr>
          <p:cNvSpPr>
            <a:spLocks noGrp="1"/>
          </p:cNvSpPr>
          <p:nvPr>
            <p:ph type="title"/>
          </p:nvPr>
        </p:nvSpPr>
        <p:spPr>
          <a:xfrm>
            <a:off x="1141413" y="442762"/>
            <a:ext cx="9905998" cy="981777"/>
          </a:xfrm>
        </p:spPr>
        <p:txBody>
          <a:bodyPr>
            <a:normAutofit/>
          </a:bodyPr>
          <a:lstStyle/>
          <a:p>
            <a:r>
              <a:rPr lang="en-US" sz="2400" dirty="0">
                <a:solidFill>
                  <a:schemeClr val="bg1"/>
                </a:solidFill>
              </a:rPr>
              <a:t>Order placed by user</a:t>
            </a:r>
            <a:endParaRPr lang="en-IN" sz="2400" dirty="0">
              <a:solidFill>
                <a:schemeClr val="bg1"/>
              </a:solidFill>
            </a:endParaRPr>
          </a:p>
        </p:txBody>
      </p:sp>
      <p:pic>
        <p:nvPicPr>
          <p:cNvPr id="5" name="Content Placeholder 4" descr="Graphical user interface&#10;&#10;Description automatically generated">
            <a:extLst>
              <a:ext uri="{FF2B5EF4-FFF2-40B4-BE49-F238E27FC236}">
                <a16:creationId xmlns:a16="http://schemas.microsoft.com/office/drawing/2014/main" id="{BA8E3DA6-988A-A9B1-8177-F74B129FE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4" y="1289785"/>
            <a:ext cx="7337568" cy="4501415"/>
          </a:xfrm>
        </p:spPr>
      </p:pic>
    </p:spTree>
    <p:extLst>
      <p:ext uri="{BB962C8B-B14F-4D97-AF65-F5344CB8AC3E}">
        <p14:creationId xmlns:p14="http://schemas.microsoft.com/office/powerpoint/2010/main" val="45247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BDC1-E983-64EF-5411-CEE132BEC490}"/>
              </a:ext>
            </a:extLst>
          </p:cNvPr>
          <p:cNvSpPr>
            <a:spLocks noGrp="1"/>
          </p:cNvSpPr>
          <p:nvPr>
            <p:ph type="title"/>
          </p:nvPr>
        </p:nvSpPr>
        <p:spPr>
          <a:xfrm>
            <a:off x="1100152" y="196646"/>
            <a:ext cx="9991695" cy="1116766"/>
          </a:xfrm>
        </p:spPr>
        <p:txBody>
          <a:bodyPr>
            <a:normAutofit/>
          </a:bodyPr>
          <a:lstStyle/>
          <a:p>
            <a:r>
              <a:rPr lang="en-IN" u="sng" dirty="0" err="1">
                <a:solidFill>
                  <a:schemeClr val="bg1"/>
                </a:solidFill>
              </a:rPr>
              <a:t>ScreeNshots</a:t>
            </a:r>
            <a:r>
              <a:rPr lang="en-IN" u="sng" dirty="0">
                <a:solidFill>
                  <a:schemeClr val="bg1"/>
                </a:solidFill>
              </a:rPr>
              <a:t> of GCP DEPLOYMENT</a:t>
            </a:r>
            <a:br>
              <a:rPr lang="en-IN" dirty="0">
                <a:solidFill>
                  <a:schemeClr val="bg1"/>
                </a:solidFill>
              </a:rPr>
            </a:br>
            <a:r>
              <a:rPr lang="en-IN" dirty="0">
                <a:solidFill>
                  <a:schemeClr val="bg1"/>
                </a:solidFill>
                <a:highlight>
                  <a:srgbClr val="FFFF00"/>
                </a:highlight>
              </a:rPr>
              <a:t>FRONTEND PART</a:t>
            </a:r>
          </a:p>
        </p:txBody>
      </p:sp>
      <p:pic>
        <p:nvPicPr>
          <p:cNvPr id="5" name="Content Placeholder 4" descr="Graphical user interface, text, website&#10;&#10;Description automatically generated">
            <a:extLst>
              <a:ext uri="{FF2B5EF4-FFF2-40B4-BE49-F238E27FC236}">
                <a16:creationId xmlns:a16="http://schemas.microsoft.com/office/drawing/2014/main" id="{9B3C304A-8351-3C63-293C-67EACD14C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214" y="1699640"/>
            <a:ext cx="5106785" cy="3707476"/>
          </a:xfrm>
        </p:spPr>
      </p:pic>
      <p:pic>
        <p:nvPicPr>
          <p:cNvPr id="7" name="Picture 6" descr="A screenshot of a computer&#10;&#10;Description automatically generated">
            <a:extLst>
              <a:ext uri="{FF2B5EF4-FFF2-40B4-BE49-F238E27FC236}">
                <a16:creationId xmlns:a16="http://schemas.microsoft.com/office/drawing/2014/main" id="{97D69D61-D89C-4638-0EC2-A8FE695EB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920" y="1620982"/>
            <a:ext cx="4754880" cy="3640974"/>
          </a:xfrm>
          <a:prstGeom prst="rect">
            <a:avLst/>
          </a:prstGeom>
        </p:spPr>
      </p:pic>
    </p:spTree>
    <p:extLst>
      <p:ext uri="{BB962C8B-B14F-4D97-AF65-F5344CB8AC3E}">
        <p14:creationId xmlns:p14="http://schemas.microsoft.com/office/powerpoint/2010/main" val="1115117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0D99-5A20-DEA2-18BE-C67874CE6A51}"/>
              </a:ext>
            </a:extLst>
          </p:cNvPr>
          <p:cNvSpPr>
            <a:spLocks noGrp="1"/>
          </p:cNvSpPr>
          <p:nvPr>
            <p:ph type="title"/>
          </p:nvPr>
        </p:nvSpPr>
        <p:spPr/>
        <p:txBody>
          <a:bodyPr/>
          <a:lstStyle/>
          <a:p>
            <a:endParaRPr lang="en-IN"/>
          </a:p>
        </p:txBody>
      </p:sp>
      <p:pic>
        <p:nvPicPr>
          <p:cNvPr id="5" name="Content Placeholder 4" descr="A screenshot of a computer">
            <a:extLst>
              <a:ext uri="{FF2B5EF4-FFF2-40B4-BE49-F238E27FC236}">
                <a16:creationId xmlns:a16="http://schemas.microsoft.com/office/drawing/2014/main" id="{94CDD354-2130-76FD-58E8-D5CDCFC2E8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716" y="359597"/>
            <a:ext cx="5530258" cy="5156300"/>
          </a:xfrm>
        </p:spPr>
      </p:pic>
      <p:pic>
        <p:nvPicPr>
          <p:cNvPr id="7" name="Picture 6" descr="A screenshot of a computer&#10;&#10;Description automatically generated">
            <a:extLst>
              <a:ext uri="{FF2B5EF4-FFF2-40B4-BE49-F238E27FC236}">
                <a16:creationId xmlns:a16="http://schemas.microsoft.com/office/drawing/2014/main" id="{6D8BD375-7498-0E86-0E57-9DD4B58D4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026" y="359597"/>
            <a:ext cx="5038548" cy="5156300"/>
          </a:xfrm>
          <a:prstGeom prst="rect">
            <a:avLst/>
          </a:prstGeom>
        </p:spPr>
      </p:pic>
    </p:spTree>
    <p:extLst>
      <p:ext uri="{BB962C8B-B14F-4D97-AF65-F5344CB8AC3E}">
        <p14:creationId xmlns:p14="http://schemas.microsoft.com/office/powerpoint/2010/main" val="625023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AB39-643D-785D-68A5-9F7EB2B65EB9}"/>
              </a:ext>
            </a:extLst>
          </p:cNvPr>
          <p:cNvSpPr>
            <a:spLocks noGrp="1"/>
          </p:cNvSpPr>
          <p:nvPr>
            <p:ph type="title"/>
          </p:nvPr>
        </p:nvSpPr>
        <p:spPr/>
        <p:txBody>
          <a:bodyPr/>
          <a:lstStyle/>
          <a:p>
            <a:endParaRPr lang="en-IN"/>
          </a:p>
        </p:txBody>
      </p:sp>
      <p:pic>
        <p:nvPicPr>
          <p:cNvPr id="5" name="Content Placeholder 4" descr="A screenshot of a computer&#10;&#10;Description automatically generated">
            <a:extLst>
              <a:ext uri="{FF2B5EF4-FFF2-40B4-BE49-F238E27FC236}">
                <a16:creationId xmlns:a16="http://schemas.microsoft.com/office/drawing/2014/main" id="{08984536-149D-F434-4996-F5DB71D763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8291" y="521110"/>
            <a:ext cx="7334767" cy="5270090"/>
          </a:xfrm>
        </p:spPr>
      </p:pic>
    </p:spTree>
    <p:extLst>
      <p:ext uri="{BB962C8B-B14F-4D97-AF65-F5344CB8AC3E}">
        <p14:creationId xmlns:p14="http://schemas.microsoft.com/office/powerpoint/2010/main" val="1742649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3EBD-41A9-30D4-7550-D56BBE8BAB8D}"/>
              </a:ext>
            </a:extLst>
          </p:cNvPr>
          <p:cNvSpPr>
            <a:spLocks noGrp="1"/>
          </p:cNvSpPr>
          <p:nvPr>
            <p:ph type="title"/>
          </p:nvPr>
        </p:nvSpPr>
        <p:spPr>
          <a:xfrm>
            <a:off x="1143001" y="195731"/>
            <a:ext cx="9905998" cy="1478570"/>
          </a:xfrm>
        </p:spPr>
        <p:txBody>
          <a:bodyPr/>
          <a:lstStyle/>
          <a:p>
            <a:r>
              <a:rPr lang="en-IN" dirty="0">
                <a:solidFill>
                  <a:schemeClr val="bg1"/>
                </a:solidFill>
                <a:highlight>
                  <a:srgbClr val="FFFF00"/>
                </a:highlight>
              </a:rPr>
              <a:t>BACKEND PART</a:t>
            </a:r>
          </a:p>
        </p:txBody>
      </p:sp>
      <p:pic>
        <p:nvPicPr>
          <p:cNvPr id="5" name="Content Placeholder 4">
            <a:extLst>
              <a:ext uri="{FF2B5EF4-FFF2-40B4-BE49-F238E27FC236}">
                <a16:creationId xmlns:a16="http://schemas.microsoft.com/office/drawing/2014/main" id="{D4572D9E-8CDC-8DB8-7224-47A4A4F000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6749" y="1366838"/>
            <a:ext cx="5476567" cy="4433887"/>
          </a:xfrm>
        </p:spPr>
      </p:pic>
      <p:pic>
        <p:nvPicPr>
          <p:cNvPr id="7" name="Picture 6">
            <a:extLst>
              <a:ext uri="{FF2B5EF4-FFF2-40B4-BE49-F238E27FC236}">
                <a16:creationId xmlns:a16="http://schemas.microsoft.com/office/drawing/2014/main" id="{082AEC72-3E0F-0197-76F1-D9486C52E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06" y="1366837"/>
            <a:ext cx="5673213" cy="4433887"/>
          </a:xfrm>
          <a:prstGeom prst="rect">
            <a:avLst/>
          </a:prstGeom>
        </p:spPr>
      </p:pic>
    </p:spTree>
    <p:extLst>
      <p:ext uri="{BB962C8B-B14F-4D97-AF65-F5344CB8AC3E}">
        <p14:creationId xmlns:p14="http://schemas.microsoft.com/office/powerpoint/2010/main" val="210705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904C-EB20-3A6C-BC04-13EE087E2B64}"/>
              </a:ext>
            </a:extLst>
          </p:cNvPr>
          <p:cNvSpPr>
            <a:spLocks noGrp="1"/>
          </p:cNvSpPr>
          <p:nvPr>
            <p:ph type="title"/>
          </p:nvPr>
        </p:nvSpPr>
        <p:spPr/>
        <p:txBody>
          <a:bodyPr/>
          <a:lstStyle/>
          <a:p>
            <a:endParaRPr lang="en-IN"/>
          </a:p>
        </p:txBody>
      </p:sp>
      <p:pic>
        <p:nvPicPr>
          <p:cNvPr id="5" name="Content Placeholder 4" descr="A screenshot of a computer&#10;&#10;Description automatically generated">
            <a:extLst>
              <a:ext uri="{FF2B5EF4-FFF2-40B4-BE49-F238E27FC236}">
                <a16:creationId xmlns:a16="http://schemas.microsoft.com/office/drawing/2014/main" id="{A2BEE277-0C0D-8B00-8BC6-9CC2D01555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194" y="350251"/>
            <a:ext cx="5160580" cy="5407025"/>
          </a:xfrm>
        </p:spPr>
      </p:pic>
      <p:pic>
        <p:nvPicPr>
          <p:cNvPr id="7" name="Picture 6" descr="A screenshot of a computer">
            <a:extLst>
              <a:ext uri="{FF2B5EF4-FFF2-40B4-BE49-F238E27FC236}">
                <a16:creationId xmlns:a16="http://schemas.microsoft.com/office/drawing/2014/main" id="{7BF16AA7-663C-E40A-B735-BA8A61824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896" y="483476"/>
            <a:ext cx="5699659" cy="5140576"/>
          </a:xfrm>
          <a:prstGeom prst="rect">
            <a:avLst/>
          </a:prstGeom>
        </p:spPr>
      </p:pic>
    </p:spTree>
    <p:extLst>
      <p:ext uri="{BB962C8B-B14F-4D97-AF65-F5344CB8AC3E}">
        <p14:creationId xmlns:p14="http://schemas.microsoft.com/office/powerpoint/2010/main" val="4188379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AD9A-7AC3-56D9-F37A-2B82ECEDE5E9}"/>
              </a:ext>
            </a:extLst>
          </p:cNvPr>
          <p:cNvSpPr>
            <a:spLocks noGrp="1"/>
          </p:cNvSpPr>
          <p:nvPr>
            <p:ph type="title"/>
          </p:nvPr>
        </p:nvSpPr>
        <p:spPr>
          <a:xfrm>
            <a:off x="1141413" y="383458"/>
            <a:ext cx="9905998" cy="1179871"/>
          </a:xfrm>
        </p:spPr>
        <p:txBody>
          <a:bodyPr/>
          <a:lstStyle/>
          <a:p>
            <a:r>
              <a:rPr lang="en-IN" dirty="0">
                <a:solidFill>
                  <a:schemeClr val="bg1"/>
                </a:solidFill>
              </a:rPr>
              <a:t>DATABASE PART</a:t>
            </a:r>
          </a:p>
        </p:txBody>
      </p:sp>
      <p:pic>
        <p:nvPicPr>
          <p:cNvPr id="5" name="Content Placeholder 4" descr="A screenshot of a computer&#10;&#10;Description automatically generated">
            <a:extLst>
              <a:ext uri="{FF2B5EF4-FFF2-40B4-BE49-F238E27FC236}">
                <a16:creationId xmlns:a16="http://schemas.microsoft.com/office/drawing/2014/main" id="{E9DF13E6-DFF0-1A42-8EE5-F67CEA0B5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388" y="1563688"/>
            <a:ext cx="5614218" cy="4670425"/>
          </a:xfrm>
        </p:spPr>
      </p:pic>
      <p:pic>
        <p:nvPicPr>
          <p:cNvPr id="7" name="Picture 6" descr="A screenshot of a computer&#10;&#10;Description automatically generated">
            <a:extLst>
              <a:ext uri="{FF2B5EF4-FFF2-40B4-BE49-F238E27FC236}">
                <a16:creationId xmlns:a16="http://schemas.microsoft.com/office/drawing/2014/main" id="{EBC34F4D-A0B9-8937-2256-22ECE2DC1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631" y="1563329"/>
            <a:ext cx="5329084" cy="4670425"/>
          </a:xfrm>
          <a:prstGeom prst="rect">
            <a:avLst/>
          </a:prstGeom>
        </p:spPr>
      </p:pic>
    </p:spTree>
    <p:extLst>
      <p:ext uri="{BB962C8B-B14F-4D97-AF65-F5344CB8AC3E}">
        <p14:creationId xmlns:p14="http://schemas.microsoft.com/office/powerpoint/2010/main" val="350900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F974A-A0DC-9C57-E58C-843CD955BC09}"/>
              </a:ext>
            </a:extLst>
          </p:cNvPr>
          <p:cNvSpPr>
            <a:spLocks noGrp="1"/>
          </p:cNvSpPr>
          <p:nvPr>
            <p:ph type="title"/>
          </p:nvPr>
        </p:nvSpPr>
        <p:spPr/>
        <p:txBody>
          <a:bodyPr/>
          <a:lstStyle/>
          <a:p>
            <a:endParaRPr lang="en-IN"/>
          </a:p>
        </p:txBody>
      </p:sp>
      <p:pic>
        <p:nvPicPr>
          <p:cNvPr id="5" name="Content Placeholder 4" descr="A screenshot of a computer&#10;&#10;Description automatically generated">
            <a:extLst>
              <a:ext uri="{FF2B5EF4-FFF2-40B4-BE49-F238E27FC236}">
                <a16:creationId xmlns:a16="http://schemas.microsoft.com/office/drawing/2014/main" id="{CCD78FAC-28F8-DB42-ABE4-35FC30F23B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481013"/>
            <a:ext cx="9673166" cy="5310187"/>
          </a:xfrm>
        </p:spPr>
      </p:pic>
    </p:spTree>
    <p:extLst>
      <p:ext uri="{BB962C8B-B14F-4D97-AF65-F5344CB8AC3E}">
        <p14:creationId xmlns:p14="http://schemas.microsoft.com/office/powerpoint/2010/main" val="23585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1" name="Graphic 42" descr="Smiling Face with No Fill">
            <a:extLst>
              <a:ext uri="{FF2B5EF4-FFF2-40B4-BE49-F238E27FC236}">
                <a16:creationId xmlns:a16="http://schemas.microsoft.com/office/drawing/2014/main" id="{B9156742-C630-338F-48D3-6608C2278F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0000">
            <a:off x="5520467" y="794675"/>
            <a:ext cx="5169547" cy="5169547"/>
          </a:xfrm>
          <a:prstGeom prst="rect">
            <a:avLst/>
          </a:prstGeom>
        </p:spPr>
      </p:pic>
      <p:sp>
        <p:nvSpPr>
          <p:cNvPr id="2" name="Title 1">
            <a:extLst>
              <a:ext uri="{FF2B5EF4-FFF2-40B4-BE49-F238E27FC236}">
                <a16:creationId xmlns:a16="http://schemas.microsoft.com/office/drawing/2014/main" id="{B52E4EC3-BDE4-0E9F-E0EC-CE65D0491DB0}"/>
              </a:ext>
            </a:extLst>
          </p:cNvPr>
          <p:cNvSpPr>
            <a:spLocks noGrp="1"/>
          </p:cNvSpPr>
          <p:nvPr>
            <p:ph type="title"/>
          </p:nvPr>
        </p:nvSpPr>
        <p:spPr>
          <a:xfrm>
            <a:off x="821403" y="1143444"/>
            <a:ext cx="4876800" cy="3309835"/>
          </a:xfrm>
        </p:spPr>
        <p:txBody>
          <a:bodyPr vert="horz" lIns="91440" tIns="45720" rIns="91440" bIns="45720" rtlCol="0" anchor="t">
            <a:normAutofit/>
          </a:bodyPr>
          <a:lstStyle/>
          <a:p>
            <a:r>
              <a:rPr lang="en-US" sz="5400" u="sng" dirty="0">
                <a:solidFill>
                  <a:schemeClr val="bg1"/>
                </a:solidFill>
              </a:rPr>
              <a:t>Thank you </a:t>
            </a:r>
          </a:p>
        </p:txBody>
      </p:sp>
    </p:spTree>
    <p:extLst>
      <p:ext uri="{BB962C8B-B14F-4D97-AF65-F5344CB8AC3E}">
        <p14:creationId xmlns:p14="http://schemas.microsoft.com/office/powerpoint/2010/main" val="382977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1"/>
                                        </p:tgtEl>
                                        <p:attrNameLst>
                                          <p:attrName>style.visibility</p:attrName>
                                        </p:attrNameLst>
                                      </p:cBhvr>
                                      <p:to>
                                        <p:strVal val="visible"/>
                                      </p:to>
                                    </p:set>
                                    <p:animEffect transition="in" filter="fade">
                                      <p:cBhvr>
                                        <p:cTn id="10" dur="7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F7A4-3862-4301-C7EB-C23A8D9DB3AA}"/>
              </a:ext>
            </a:extLst>
          </p:cNvPr>
          <p:cNvSpPr>
            <a:spLocks noGrp="1"/>
          </p:cNvSpPr>
          <p:nvPr>
            <p:ph type="title"/>
          </p:nvPr>
        </p:nvSpPr>
        <p:spPr>
          <a:xfrm>
            <a:off x="1141413" y="274320"/>
            <a:ext cx="9905998" cy="1197033"/>
          </a:xfrm>
        </p:spPr>
        <p:txBody>
          <a:bodyPr/>
          <a:lstStyle/>
          <a:p>
            <a:r>
              <a:rPr lang="en-IN" u="sng" dirty="0">
                <a:solidFill>
                  <a:schemeClr val="bg1"/>
                </a:solidFill>
              </a:rPr>
              <a:t>ABSTARCT</a:t>
            </a:r>
          </a:p>
        </p:txBody>
      </p:sp>
      <p:sp>
        <p:nvSpPr>
          <p:cNvPr id="3" name="Content Placeholder 2">
            <a:extLst>
              <a:ext uri="{FF2B5EF4-FFF2-40B4-BE49-F238E27FC236}">
                <a16:creationId xmlns:a16="http://schemas.microsoft.com/office/drawing/2014/main" id="{81FC3CAD-2C88-4A51-F2E3-037248BA7403}"/>
              </a:ext>
            </a:extLst>
          </p:cNvPr>
          <p:cNvSpPr>
            <a:spLocks noGrp="1"/>
          </p:cNvSpPr>
          <p:nvPr>
            <p:ph idx="1"/>
          </p:nvPr>
        </p:nvSpPr>
        <p:spPr>
          <a:xfrm>
            <a:off x="1141412" y="1695795"/>
            <a:ext cx="9905999" cy="4095405"/>
          </a:xfrm>
        </p:spPr>
        <p:txBody>
          <a:bodyPr/>
          <a:lstStyle/>
          <a:p>
            <a:pPr marL="0" indent="0" algn="just">
              <a:buNone/>
            </a:pPr>
            <a:r>
              <a:rPr lang="en-IN" sz="1800" dirty="0">
                <a:solidFill>
                  <a:srgbClr val="D16349"/>
                </a:solidFill>
                <a:effectLst/>
                <a:latin typeface="Times New Roman" panose="02020603050405020304" pitchFamily="18" charset="0"/>
                <a:ea typeface="Times New Roman" panose="02020603050405020304" pitchFamily="18" charset="0"/>
              </a:rPr>
              <a:t> </a:t>
            </a:r>
            <a:r>
              <a:rPr lang="en-IN" sz="2000" dirty="0">
                <a:effectLst/>
                <a:latin typeface="Times New Roman" panose="02020603050405020304" pitchFamily="18" charset="0"/>
                <a:ea typeface="Times New Roman" panose="02020603050405020304" pitchFamily="18" charset="0"/>
              </a:rPr>
              <a:t>Furniture items, Shirts, Home appliances, etc.. ordering is a form of electronic commerce which allows customers to directly buy goods from a seller over the internet using a web browser. Customer can find a product based on type of categories and also by visiting the website and searching among alternative products using a shopping search functionalities, which displays the same products availability and pricing at different e-retailers. When an online store is set up to enable businesses to buy from another businesses, the process is called business- to-business (B2B) online shopping.</a:t>
            </a:r>
            <a:endParaRPr lang="en-IN" sz="2000" dirty="0"/>
          </a:p>
        </p:txBody>
      </p:sp>
    </p:spTree>
    <p:extLst>
      <p:ext uri="{BB962C8B-B14F-4D97-AF65-F5344CB8AC3E}">
        <p14:creationId xmlns:p14="http://schemas.microsoft.com/office/powerpoint/2010/main" val="196702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09F2-F868-A947-B0E6-0B58E369D69E}"/>
              </a:ext>
            </a:extLst>
          </p:cNvPr>
          <p:cNvSpPr>
            <a:spLocks noGrp="1"/>
          </p:cNvSpPr>
          <p:nvPr>
            <p:ph type="title"/>
          </p:nvPr>
        </p:nvSpPr>
        <p:spPr>
          <a:xfrm>
            <a:off x="1349375" y="465512"/>
            <a:ext cx="9493249" cy="947651"/>
          </a:xfrm>
        </p:spPr>
        <p:txBody>
          <a:bodyPr/>
          <a:lstStyle/>
          <a:p>
            <a:r>
              <a:rPr lang="en-IN" u="sng" dirty="0">
                <a:solidFill>
                  <a:schemeClr val="bg1"/>
                </a:solidFill>
              </a:rPr>
              <a:t>Introduction</a:t>
            </a:r>
          </a:p>
        </p:txBody>
      </p:sp>
      <p:sp>
        <p:nvSpPr>
          <p:cNvPr id="3" name="Content Placeholder 2">
            <a:extLst>
              <a:ext uri="{FF2B5EF4-FFF2-40B4-BE49-F238E27FC236}">
                <a16:creationId xmlns:a16="http://schemas.microsoft.com/office/drawing/2014/main" id="{9C11512F-999B-D5F0-463F-04BB3E087E8A}"/>
              </a:ext>
            </a:extLst>
          </p:cNvPr>
          <p:cNvSpPr>
            <a:spLocks noGrp="1"/>
          </p:cNvSpPr>
          <p:nvPr>
            <p:ph idx="1"/>
          </p:nvPr>
        </p:nvSpPr>
        <p:spPr>
          <a:xfrm>
            <a:off x="1219198" y="1620982"/>
            <a:ext cx="9493250" cy="4957100"/>
          </a:xfrm>
        </p:spPr>
        <p:txBody>
          <a:bodyPr>
            <a:noAutofit/>
          </a:bodyPr>
          <a:lstStyle/>
          <a:p>
            <a:pPr algn="just">
              <a:lnSpc>
                <a:spcPct val="100000"/>
              </a:lnSpc>
            </a:pPr>
            <a:r>
              <a:rPr lang="en-US" i="1" dirty="0">
                <a:latin typeface="Times New Roman" panose="02020603050405020304" pitchFamily="18" charset="0"/>
                <a:cs typeface="Times New Roman" panose="02020603050405020304" pitchFamily="18" charset="0"/>
              </a:rPr>
              <a:t>ShopForHome is a popular Store in the market for shopping the home décor stuff. Due to Covid 19 all the offline shopping stopped. So, the store wants to move to the online platforms and wants their own web application.</a:t>
            </a:r>
          </a:p>
          <a:p>
            <a:pPr algn="just">
              <a:lnSpc>
                <a:spcPct val="100000"/>
              </a:lnSpc>
            </a:pPr>
            <a:r>
              <a:rPr lang="en-US" dirty="0">
                <a:latin typeface="Times New Roman" panose="02020603050405020304" pitchFamily="18" charset="0"/>
                <a:cs typeface="Times New Roman" panose="02020603050405020304" pitchFamily="18" charset="0"/>
              </a:rPr>
              <a:t>There are 2 users on the application: - </a:t>
            </a:r>
          </a:p>
          <a:p>
            <a:pPr marL="0" indent="0" algn="just">
              <a:lnSpc>
                <a:spcPct val="100000"/>
              </a:lnSpc>
              <a:buNone/>
            </a:pPr>
            <a:r>
              <a:rPr lang="en-US" dirty="0">
                <a:latin typeface="Times New Roman" panose="02020603050405020304" pitchFamily="18" charset="0"/>
                <a:cs typeface="Times New Roman" panose="02020603050405020304" pitchFamily="18" charset="0"/>
              </a:rPr>
              <a:t>  1.User </a:t>
            </a:r>
          </a:p>
          <a:p>
            <a:pPr marL="0" indent="0" algn="just">
              <a:lnSpc>
                <a:spcPct val="100000"/>
              </a:lnSpc>
              <a:buNone/>
            </a:pPr>
            <a:r>
              <a:rPr lang="en-US" dirty="0">
                <a:latin typeface="Times New Roman" panose="02020603050405020304" pitchFamily="18" charset="0"/>
                <a:cs typeface="Times New Roman" panose="02020603050405020304" pitchFamily="18" charset="0"/>
              </a:rPr>
              <a:t>  2.Admin</a:t>
            </a:r>
          </a:p>
        </p:txBody>
      </p:sp>
    </p:spTree>
    <p:extLst>
      <p:ext uri="{BB962C8B-B14F-4D97-AF65-F5344CB8AC3E}">
        <p14:creationId xmlns:p14="http://schemas.microsoft.com/office/powerpoint/2010/main" val="2693341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9EBF-BC60-D934-98A6-520C90581F66}"/>
              </a:ext>
            </a:extLst>
          </p:cNvPr>
          <p:cNvSpPr>
            <a:spLocks noGrp="1"/>
          </p:cNvSpPr>
          <p:nvPr>
            <p:ph type="title"/>
          </p:nvPr>
        </p:nvSpPr>
        <p:spPr>
          <a:xfrm>
            <a:off x="1219200" y="182881"/>
            <a:ext cx="9493249" cy="914400"/>
          </a:xfrm>
        </p:spPr>
        <p:txBody>
          <a:bodyPr/>
          <a:lstStyle/>
          <a:p>
            <a:r>
              <a:rPr lang="en-IN" u="sng" dirty="0">
                <a:solidFill>
                  <a:schemeClr val="bg1"/>
                </a:solidFill>
              </a:rPr>
              <a:t>Features</a:t>
            </a:r>
          </a:p>
        </p:txBody>
      </p:sp>
      <p:sp>
        <p:nvSpPr>
          <p:cNvPr id="3" name="Content Placeholder 2">
            <a:extLst>
              <a:ext uri="{FF2B5EF4-FFF2-40B4-BE49-F238E27FC236}">
                <a16:creationId xmlns:a16="http://schemas.microsoft.com/office/drawing/2014/main" id="{04B474ED-9399-CF57-8EC7-3E4818E16C9A}"/>
              </a:ext>
            </a:extLst>
          </p:cNvPr>
          <p:cNvSpPr>
            <a:spLocks noGrp="1"/>
          </p:cNvSpPr>
          <p:nvPr>
            <p:ph idx="1"/>
          </p:nvPr>
        </p:nvSpPr>
        <p:spPr>
          <a:xfrm>
            <a:off x="1219199" y="1097281"/>
            <a:ext cx="9493250" cy="5760719"/>
          </a:xfrm>
        </p:spPr>
        <p:txBody>
          <a:bodyPr>
            <a:normAutofit fontScale="32500" lnSpcReduction="20000"/>
          </a:bodyPr>
          <a:lstStyle/>
          <a:p>
            <a:pPr marL="0" indent="0">
              <a:buNone/>
            </a:pPr>
            <a:r>
              <a:rPr lang="en-US" sz="7200" b="1" i="1" dirty="0">
                <a:latin typeface="Times New Roman" panose="02020603050405020304" pitchFamily="18" charset="0"/>
                <a:cs typeface="Times New Roman" panose="02020603050405020304" pitchFamily="18" charset="0"/>
              </a:rPr>
              <a:t>User Stories – </a:t>
            </a:r>
          </a:p>
          <a:p>
            <a:pPr marL="342900" indent="-342900" algn="just">
              <a:buAutoNum type="arabicPeriod"/>
            </a:pPr>
            <a:r>
              <a:rPr lang="en-US" sz="6400" dirty="0">
                <a:latin typeface="Times New Roman" panose="02020603050405020304" pitchFamily="18" charset="0"/>
                <a:cs typeface="Times New Roman" panose="02020603050405020304" pitchFamily="18" charset="0"/>
              </a:rPr>
              <a:t>As a user I should be able to login, Logout and Register into the application.</a:t>
            </a:r>
          </a:p>
          <a:p>
            <a:pPr marL="342900" indent="-342900" algn="just">
              <a:buAutoNum type="arabicPeriod"/>
            </a:pPr>
            <a:r>
              <a:rPr lang="en-US" sz="6400" dirty="0">
                <a:latin typeface="Times New Roman" panose="02020603050405020304" pitchFamily="18" charset="0"/>
                <a:cs typeface="Times New Roman" panose="02020603050405020304" pitchFamily="18" charset="0"/>
              </a:rPr>
              <a:t>As a user I should be able to see the products in different categories. </a:t>
            </a:r>
          </a:p>
          <a:p>
            <a:pPr marL="342900" indent="-342900" algn="just">
              <a:buAutoNum type="arabicPeriod"/>
            </a:pPr>
            <a:r>
              <a:rPr lang="en-US" sz="6400" dirty="0">
                <a:latin typeface="Times New Roman" panose="02020603050405020304" pitchFamily="18" charset="0"/>
                <a:cs typeface="Times New Roman" panose="02020603050405020304" pitchFamily="18" charset="0"/>
              </a:rPr>
              <a:t>As a user I should be able to sort the products. </a:t>
            </a:r>
          </a:p>
          <a:p>
            <a:pPr marL="342900" indent="-342900" algn="just">
              <a:buAutoNum type="arabicPeriod"/>
            </a:pPr>
            <a:r>
              <a:rPr lang="en-US" sz="6400" dirty="0">
                <a:latin typeface="Times New Roman" panose="02020603050405020304" pitchFamily="18" charset="0"/>
                <a:cs typeface="Times New Roman" panose="02020603050405020304" pitchFamily="18" charset="0"/>
              </a:rPr>
              <a:t>As a user I should be able to add the products into the shopping cart.</a:t>
            </a:r>
          </a:p>
          <a:p>
            <a:pPr marL="342900" indent="-342900" algn="just">
              <a:buAutoNum type="arabicPeriod"/>
            </a:pPr>
            <a:r>
              <a:rPr lang="en-US" sz="6400" dirty="0">
                <a:latin typeface="Times New Roman" panose="02020603050405020304" pitchFamily="18" charset="0"/>
                <a:cs typeface="Times New Roman" panose="02020603050405020304" pitchFamily="18" charset="0"/>
              </a:rPr>
              <a:t>As a user I should be able to increase or decrease the quantity added in the cart.</a:t>
            </a:r>
          </a:p>
          <a:p>
            <a:pPr marL="342900" indent="-342900" algn="just">
              <a:buAutoNum type="arabicPeriod"/>
            </a:pPr>
            <a:r>
              <a:rPr lang="en-US" sz="6400" dirty="0">
                <a:latin typeface="Times New Roman" panose="02020603050405020304" pitchFamily="18" charset="0"/>
                <a:cs typeface="Times New Roman" panose="02020603050405020304" pitchFamily="18" charset="0"/>
              </a:rPr>
              <a:t>As a user I should be able to add “n” number of products in the cart.</a:t>
            </a:r>
          </a:p>
          <a:p>
            <a:pPr marL="342900" indent="-342900" algn="just">
              <a:buAutoNum type="arabicPeriod"/>
            </a:pPr>
            <a:r>
              <a:rPr lang="en-US" sz="6400" dirty="0">
                <a:latin typeface="Times New Roman" panose="02020603050405020304" pitchFamily="18" charset="0"/>
                <a:cs typeface="Times New Roman" panose="02020603050405020304" pitchFamily="18" charset="0"/>
              </a:rPr>
              <a:t>As a user I should be able to get the Wishlist option where I can add those products which I want but don’t want to order now.</a:t>
            </a:r>
          </a:p>
          <a:p>
            <a:pPr marL="342900" indent="-342900" algn="just">
              <a:buAutoNum type="arabicPeriod"/>
            </a:pPr>
            <a:r>
              <a:rPr lang="en-US" sz="6400" dirty="0">
                <a:latin typeface="Times New Roman" panose="02020603050405020304" pitchFamily="18" charset="0"/>
                <a:cs typeface="Times New Roman" panose="02020603050405020304" pitchFamily="18" charset="0"/>
              </a:rPr>
              <a:t>As a user I should get different discount coupons.</a:t>
            </a:r>
          </a:p>
          <a:p>
            <a:pPr marL="0" indent="0" algn="just">
              <a:buNone/>
            </a:pPr>
            <a:endParaRPr lang="en-IN" sz="6400" dirty="0"/>
          </a:p>
        </p:txBody>
      </p:sp>
    </p:spTree>
    <p:extLst>
      <p:ext uri="{BB962C8B-B14F-4D97-AF65-F5344CB8AC3E}">
        <p14:creationId xmlns:p14="http://schemas.microsoft.com/office/powerpoint/2010/main" val="101625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35C8-63B2-4760-D1EB-DA18FF4151FB}"/>
              </a:ext>
            </a:extLst>
          </p:cNvPr>
          <p:cNvSpPr>
            <a:spLocks noGrp="1"/>
          </p:cNvSpPr>
          <p:nvPr>
            <p:ph type="title"/>
          </p:nvPr>
        </p:nvSpPr>
        <p:spPr>
          <a:xfrm>
            <a:off x="1141413" y="365761"/>
            <a:ext cx="9905998" cy="872836"/>
          </a:xfrm>
        </p:spPr>
        <p:txBody>
          <a:bodyPr/>
          <a:lstStyle/>
          <a:p>
            <a:r>
              <a:rPr lang="en-IN" u="sng" dirty="0">
                <a:solidFill>
                  <a:schemeClr val="bg1"/>
                </a:solidFill>
              </a:rPr>
              <a:t>Admin Stories –</a:t>
            </a:r>
          </a:p>
        </p:txBody>
      </p:sp>
      <p:sp>
        <p:nvSpPr>
          <p:cNvPr id="3" name="Content Placeholder 2">
            <a:extLst>
              <a:ext uri="{FF2B5EF4-FFF2-40B4-BE49-F238E27FC236}">
                <a16:creationId xmlns:a16="http://schemas.microsoft.com/office/drawing/2014/main" id="{1D87BB83-81D5-8A64-3549-38578880D3B2}"/>
              </a:ext>
            </a:extLst>
          </p:cNvPr>
          <p:cNvSpPr>
            <a:spLocks noGrp="1"/>
          </p:cNvSpPr>
          <p:nvPr>
            <p:ph idx="1"/>
          </p:nvPr>
        </p:nvSpPr>
        <p:spPr>
          <a:xfrm>
            <a:off x="1141412" y="1238596"/>
            <a:ext cx="9905999" cy="4552605"/>
          </a:xfrm>
        </p:spPr>
        <p:txBody>
          <a:bodyPr>
            <a:noAutofit/>
          </a:bodyPr>
          <a:lstStyle/>
          <a:p>
            <a:pPr marL="0" indent="0" algn="just">
              <a:lnSpc>
                <a:spcPct val="100000"/>
              </a:lnSpc>
              <a:buNone/>
            </a:pPr>
            <a:r>
              <a:rPr lang="en-US" dirty="0"/>
              <a:t>1</a:t>
            </a:r>
            <a:r>
              <a:rPr lang="en-US" dirty="0">
                <a:latin typeface="Times New Roman" panose="02020603050405020304" pitchFamily="18" charset="0"/>
                <a:cs typeface="Times New Roman" panose="02020603050405020304" pitchFamily="18" charset="0"/>
              </a:rPr>
              <a:t>. As an Admin I should be able to login, Logout and Register into the application.</a:t>
            </a:r>
          </a:p>
          <a:p>
            <a:pPr marL="0" indent="0" algn="just">
              <a:lnSpc>
                <a:spcPct val="100000"/>
              </a:lnSpc>
              <a:buNone/>
            </a:pPr>
            <a:r>
              <a:rPr lang="en-US" dirty="0">
                <a:latin typeface="Times New Roman" panose="02020603050405020304" pitchFamily="18" charset="0"/>
                <a:cs typeface="Times New Roman" panose="02020603050405020304" pitchFamily="18" charset="0"/>
              </a:rPr>
              <a:t>2. As an Admin I should be able to perform CRUD on Users. </a:t>
            </a:r>
          </a:p>
          <a:p>
            <a:pPr marL="0" indent="0" algn="just">
              <a:lnSpc>
                <a:spcPct val="100000"/>
              </a:lnSpc>
              <a:buNone/>
            </a:pPr>
            <a:r>
              <a:rPr lang="en-US" dirty="0">
                <a:latin typeface="Times New Roman" panose="02020603050405020304" pitchFamily="18" charset="0"/>
                <a:cs typeface="Times New Roman" panose="02020603050405020304" pitchFamily="18" charset="0"/>
              </a:rPr>
              <a:t>3. As an Admin I should be able to Perform CRUD on the products. </a:t>
            </a:r>
          </a:p>
          <a:p>
            <a:pPr marL="0" indent="0" algn="just">
              <a:lnSpc>
                <a:spcPct val="100000"/>
              </a:lnSpc>
              <a:buNone/>
            </a:pPr>
            <a:r>
              <a:rPr lang="en-US" dirty="0">
                <a:latin typeface="Times New Roman" panose="02020603050405020304" pitchFamily="18" charset="0"/>
                <a:cs typeface="Times New Roman" panose="02020603050405020304" pitchFamily="18" charset="0"/>
              </a:rPr>
              <a:t>4. As an Admin I should be able to get bulk upload option to upload a csv for products details </a:t>
            </a:r>
          </a:p>
          <a:p>
            <a:pPr marL="0" indent="0" algn="just">
              <a:lnSpc>
                <a:spcPct val="100000"/>
              </a:lnSpc>
              <a:buNone/>
            </a:pPr>
            <a:r>
              <a:rPr lang="en-US" dirty="0">
                <a:latin typeface="Times New Roman" panose="02020603050405020304" pitchFamily="18" charset="0"/>
                <a:cs typeface="Times New Roman" panose="02020603050405020304" pitchFamily="18" charset="0"/>
              </a:rPr>
              <a:t>5. As an Admin I should be able to get the stocks.</a:t>
            </a:r>
          </a:p>
          <a:p>
            <a:pPr marL="0" indent="0" algn="just">
              <a:lnSpc>
                <a:spcPct val="100000"/>
              </a:lnSpc>
              <a:buNone/>
            </a:pPr>
            <a:r>
              <a:rPr lang="en-US" dirty="0">
                <a:latin typeface="Times New Roman" panose="02020603050405020304" pitchFamily="18" charset="0"/>
                <a:cs typeface="Times New Roman" panose="02020603050405020304" pitchFamily="18" charset="0"/>
              </a:rPr>
              <a:t>6. As an Admin I should be able to mail if any stock is less than 10. </a:t>
            </a:r>
          </a:p>
          <a:p>
            <a:pPr marL="0" indent="0" algn="just">
              <a:lnSpc>
                <a:spcPct val="100000"/>
              </a:lnSpc>
              <a:buNone/>
            </a:pPr>
            <a:r>
              <a:rPr lang="en-US" dirty="0">
                <a:latin typeface="Times New Roman" panose="02020603050405020304" pitchFamily="18" charset="0"/>
                <a:cs typeface="Times New Roman" panose="02020603050405020304" pitchFamily="18" charset="0"/>
              </a:rPr>
              <a:t>7. As an Admin I should be able to get the sales report of a specific duration. </a:t>
            </a:r>
          </a:p>
          <a:p>
            <a:pPr marL="0" indent="0" algn="just">
              <a:lnSpc>
                <a:spcPct val="100000"/>
              </a:lnSpc>
              <a:buNone/>
            </a:pPr>
            <a:r>
              <a:rPr lang="en-US" dirty="0">
                <a:latin typeface="Times New Roman" panose="02020603050405020304" pitchFamily="18" charset="0"/>
                <a:cs typeface="Times New Roman" panose="02020603050405020304" pitchFamily="18" charset="0"/>
              </a:rPr>
              <a:t>8. As an Admin I should be able to set the discount coupons for the specific set of users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592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A3C7-ED5A-E774-C951-3D0B2312C4D1}"/>
              </a:ext>
            </a:extLst>
          </p:cNvPr>
          <p:cNvSpPr>
            <a:spLocks noGrp="1"/>
          </p:cNvSpPr>
          <p:nvPr>
            <p:ph type="title"/>
          </p:nvPr>
        </p:nvSpPr>
        <p:spPr>
          <a:xfrm>
            <a:off x="1219200" y="139961"/>
            <a:ext cx="9493249" cy="658061"/>
          </a:xfrm>
        </p:spPr>
        <p:txBody>
          <a:bodyPr/>
          <a:lstStyle/>
          <a:p>
            <a:r>
              <a:rPr lang="en-IN" u="sng" dirty="0">
                <a:solidFill>
                  <a:schemeClr val="bg1"/>
                </a:solidFill>
              </a:rPr>
              <a:t>Technologies Used </a:t>
            </a:r>
          </a:p>
        </p:txBody>
      </p:sp>
      <p:sp>
        <p:nvSpPr>
          <p:cNvPr id="3" name="Content Placeholder 2">
            <a:extLst>
              <a:ext uri="{FF2B5EF4-FFF2-40B4-BE49-F238E27FC236}">
                <a16:creationId xmlns:a16="http://schemas.microsoft.com/office/drawing/2014/main" id="{A93A1CB2-3B65-CD30-A7E7-90905DDA8946}"/>
              </a:ext>
            </a:extLst>
          </p:cNvPr>
          <p:cNvSpPr>
            <a:spLocks noGrp="1"/>
          </p:cNvSpPr>
          <p:nvPr>
            <p:ph idx="1"/>
          </p:nvPr>
        </p:nvSpPr>
        <p:spPr>
          <a:xfrm>
            <a:off x="1219199" y="1205344"/>
            <a:ext cx="9493250" cy="5652655"/>
          </a:xfrm>
        </p:spPr>
        <p:txBody>
          <a:bodyPr>
            <a:normAutofit fontScale="25000" lnSpcReduction="20000"/>
          </a:bodyPr>
          <a:lstStyle/>
          <a:p>
            <a:pPr marL="0" indent="0">
              <a:buNone/>
            </a:pPr>
            <a:r>
              <a:rPr lang="en-IN" sz="7200" b="1" i="1" dirty="0">
                <a:solidFill>
                  <a:schemeClr val="bg1"/>
                </a:solidFill>
                <a:latin typeface="Times New Roman" panose="02020603050405020304" pitchFamily="18" charset="0"/>
                <a:cs typeface="Times New Roman" panose="02020603050405020304" pitchFamily="18" charset="0"/>
              </a:rPr>
              <a:t>Frontend –</a:t>
            </a:r>
          </a:p>
          <a:p>
            <a:r>
              <a:rPr lang="en-IN" sz="7200" dirty="0">
                <a:latin typeface="Times New Roman" panose="02020603050405020304" pitchFamily="18" charset="0"/>
                <a:cs typeface="Times New Roman" panose="02020603050405020304" pitchFamily="18" charset="0"/>
              </a:rPr>
              <a:t>AngularJS</a:t>
            </a:r>
          </a:p>
          <a:p>
            <a:r>
              <a:rPr lang="en-IN" sz="7200" dirty="0">
                <a:latin typeface="Times New Roman" panose="02020603050405020304" pitchFamily="18" charset="0"/>
                <a:cs typeface="Times New Roman" panose="02020603050405020304" pitchFamily="18" charset="0"/>
              </a:rPr>
              <a:t>Material UI </a:t>
            </a:r>
          </a:p>
          <a:p>
            <a:r>
              <a:rPr lang="en-IN" sz="7200" dirty="0">
                <a:latin typeface="Times New Roman" panose="02020603050405020304" pitchFamily="18" charset="0"/>
                <a:cs typeface="Times New Roman" panose="02020603050405020304" pitchFamily="18" charset="0"/>
              </a:rPr>
              <a:t>HTML,CSS</a:t>
            </a:r>
          </a:p>
          <a:p>
            <a:r>
              <a:rPr lang="en-IN" sz="7200" dirty="0">
                <a:latin typeface="Times New Roman" panose="02020603050405020304" pitchFamily="18" charset="0"/>
                <a:cs typeface="Times New Roman" panose="02020603050405020304" pitchFamily="18" charset="0"/>
              </a:rPr>
              <a:t>Bootstrap Grid</a:t>
            </a:r>
          </a:p>
          <a:p>
            <a:r>
              <a:rPr lang="en-IN" sz="7200" dirty="0">
                <a:latin typeface="Times New Roman" panose="02020603050405020304" pitchFamily="18" charset="0"/>
                <a:cs typeface="Times New Roman" panose="02020603050405020304" pitchFamily="18" charset="0"/>
              </a:rPr>
              <a:t>Font Awesome Icons</a:t>
            </a:r>
          </a:p>
          <a:p>
            <a:pPr marL="0" indent="0">
              <a:buNone/>
            </a:pPr>
            <a:r>
              <a:rPr lang="en-IN" sz="7200" b="1" i="1" dirty="0">
                <a:solidFill>
                  <a:schemeClr val="bg1"/>
                </a:solidFill>
                <a:latin typeface="Times New Roman" panose="02020603050405020304" pitchFamily="18" charset="0"/>
                <a:cs typeface="Times New Roman" panose="02020603050405020304" pitchFamily="18" charset="0"/>
              </a:rPr>
              <a:t>Backend –</a:t>
            </a:r>
            <a:endParaRPr lang="en-IN" sz="7200" dirty="0">
              <a:solidFill>
                <a:schemeClr val="bg1"/>
              </a:solidFill>
              <a:latin typeface="Times New Roman" panose="02020603050405020304" pitchFamily="18" charset="0"/>
              <a:cs typeface="Times New Roman" panose="02020603050405020304" pitchFamily="18" charset="0"/>
            </a:endParaRPr>
          </a:p>
          <a:p>
            <a:r>
              <a:rPr lang="en-IN" sz="7200" dirty="0">
                <a:latin typeface="Times New Roman" panose="02020603050405020304" pitchFamily="18" charset="0"/>
                <a:cs typeface="Times New Roman" panose="02020603050405020304" pitchFamily="18" charset="0"/>
              </a:rPr>
              <a:t>Java</a:t>
            </a:r>
          </a:p>
          <a:p>
            <a:r>
              <a:rPr lang="en-IN" sz="7200" dirty="0" err="1">
                <a:latin typeface="Times New Roman" panose="02020603050405020304" pitchFamily="18" charset="0"/>
                <a:cs typeface="Times New Roman" panose="02020603050405020304" pitchFamily="18" charset="0"/>
              </a:rPr>
              <a:t>SpringBoot</a:t>
            </a:r>
            <a:endParaRPr lang="en-IN" sz="7200" dirty="0">
              <a:latin typeface="Times New Roman" panose="02020603050405020304" pitchFamily="18" charset="0"/>
              <a:cs typeface="Times New Roman" panose="02020603050405020304" pitchFamily="18" charset="0"/>
            </a:endParaRPr>
          </a:p>
          <a:p>
            <a:r>
              <a:rPr lang="en-IN" sz="7200" dirty="0">
                <a:latin typeface="Times New Roman" panose="02020603050405020304" pitchFamily="18" charset="0"/>
                <a:cs typeface="Times New Roman" panose="02020603050405020304" pitchFamily="18" charset="0"/>
              </a:rPr>
              <a:t>Data JPA</a:t>
            </a:r>
          </a:p>
          <a:p>
            <a:r>
              <a:rPr lang="en-IN" sz="7200" dirty="0">
                <a:latin typeface="Times New Roman" panose="02020603050405020304" pitchFamily="18" charset="0"/>
                <a:cs typeface="Times New Roman" panose="02020603050405020304" pitchFamily="18" charset="0"/>
              </a:rPr>
              <a:t>Microservices</a:t>
            </a:r>
          </a:p>
          <a:p>
            <a:pPr marL="0" indent="0">
              <a:buNone/>
            </a:pPr>
            <a:r>
              <a:rPr lang="en-IN" sz="7200" b="1" i="1" dirty="0">
                <a:solidFill>
                  <a:schemeClr val="bg1"/>
                </a:solidFill>
                <a:latin typeface="Times New Roman" panose="02020603050405020304" pitchFamily="18" charset="0"/>
                <a:cs typeface="Times New Roman" panose="02020603050405020304" pitchFamily="18" charset="0"/>
              </a:rPr>
              <a:t>Database –</a:t>
            </a:r>
          </a:p>
          <a:p>
            <a:r>
              <a:rPr lang="en-IN" sz="7200" dirty="0" err="1">
                <a:latin typeface="Times New Roman" panose="02020603050405020304" pitchFamily="18" charset="0"/>
                <a:cs typeface="Times New Roman" panose="02020603050405020304" pitchFamily="18" charset="0"/>
              </a:rPr>
              <a:t>Mysql</a:t>
            </a:r>
            <a:endParaRPr lang="en-IN" sz="7200" dirty="0">
              <a:latin typeface="Times New Roman" panose="02020603050405020304" pitchFamily="18" charset="0"/>
              <a:cs typeface="Times New Roman" panose="02020603050405020304" pitchFamily="18" charset="0"/>
            </a:endParaRPr>
          </a:p>
          <a:p>
            <a:pPr marL="0" indent="0">
              <a:buNone/>
            </a:pPr>
            <a:endParaRPr lang="en-IN" sz="7200" dirty="0"/>
          </a:p>
          <a:p>
            <a:pPr marL="0" indent="0">
              <a:buNone/>
            </a:pPr>
            <a:endParaRPr lang="en-IN" sz="7200" dirty="0"/>
          </a:p>
          <a:p>
            <a:endParaRPr lang="en-IN" sz="7200" dirty="0"/>
          </a:p>
          <a:p>
            <a:endParaRPr lang="en-IN" sz="7200" dirty="0"/>
          </a:p>
          <a:p>
            <a:endParaRPr lang="en-IN" dirty="0"/>
          </a:p>
        </p:txBody>
      </p:sp>
    </p:spTree>
    <p:extLst>
      <p:ext uri="{BB962C8B-B14F-4D97-AF65-F5344CB8AC3E}">
        <p14:creationId xmlns:p14="http://schemas.microsoft.com/office/powerpoint/2010/main" val="1402107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443E-8AF3-20D7-F34A-D98779A646CD}"/>
              </a:ext>
            </a:extLst>
          </p:cNvPr>
          <p:cNvSpPr>
            <a:spLocks noGrp="1"/>
          </p:cNvSpPr>
          <p:nvPr>
            <p:ph type="title"/>
          </p:nvPr>
        </p:nvSpPr>
        <p:spPr>
          <a:xfrm>
            <a:off x="1219200" y="-1088967"/>
            <a:ext cx="9493249" cy="45719"/>
          </a:xfrm>
        </p:spPr>
        <p:txBody>
          <a:bodyPr>
            <a:normAutofit fontScale="90000"/>
          </a:bodyPr>
          <a:lstStyle/>
          <a:p>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i="1" u="sng" dirty="0">
                <a:solidFill>
                  <a:schemeClr val="bg1"/>
                </a:solidFill>
              </a:rPr>
            </a:br>
            <a:r>
              <a:rPr lang="en-IN" i="1" u="sng" dirty="0">
                <a:solidFill>
                  <a:schemeClr val="bg1"/>
                </a:solidFill>
              </a:rPr>
              <a:t>er diagram</a:t>
            </a:r>
            <a:endParaRPr lang="en-IN" u="sng" dirty="0">
              <a:solidFill>
                <a:schemeClr val="bg1"/>
              </a:solidFill>
            </a:endParaRPr>
          </a:p>
        </p:txBody>
      </p:sp>
      <p:pic>
        <p:nvPicPr>
          <p:cNvPr id="6" name="Content Placeholder 4" descr="Diagram&#10;&#10;Description automatically generated with low confidence">
            <a:extLst>
              <a:ext uri="{FF2B5EF4-FFF2-40B4-BE49-F238E27FC236}">
                <a16:creationId xmlns:a16="http://schemas.microsoft.com/office/drawing/2014/main" id="{B1D3D636-9B30-9948-88E6-ECA31D02AA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82" y="1845421"/>
            <a:ext cx="7286285" cy="4364186"/>
          </a:xfrm>
        </p:spPr>
      </p:pic>
    </p:spTree>
    <p:extLst>
      <p:ext uri="{BB962C8B-B14F-4D97-AF65-F5344CB8AC3E}">
        <p14:creationId xmlns:p14="http://schemas.microsoft.com/office/powerpoint/2010/main" val="380722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0B7D-BF93-74D5-1ED9-85BAC47B7A57}"/>
              </a:ext>
            </a:extLst>
          </p:cNvPr>
          <p:cNvSpPr>
            <a:spLocks noGrp="1"/>
          </p:cNvSpPr>
          <p:nvPr>
            <p:ph type="title"/>
          </p:nvPr>
        </p:nvSpPr>
        <p:spPr>
          <a:xfrm>
            <a:off x="1219200" y="365125"/>
            <a:ext cx="9493249" cy="320675"/>
          </a:xfrm>
        </p:spPr>
        <p:txBody>
          <a:bodyPr>
            <a:normAutofit fontScale="90000"/>
          </a:bodyPr>
          <a:lstStyle/>
          <a:p>
            <a:r>
              <a:rPr lang="en-IN" u="sng" dirty="0">
                <a:solidFill>
                  <a:schemeClr val="bg1"/>
                </a:solidFill>
              </a:rPr>
              <a:t>Screenshots of Project </a:t>
            </a:r>
            <a:r>
              <a:rPr lang="en-IN" dirty="0">
                <a:solidFill>
                  <a:schemeClr val="bg1"/>
                </a:solidFill>
              </a:rPr>
              <a:t>-</a:t>
            </a:r>
          </a:p>
        </p:txBody>
      </p:sp>
      <p:pic>
        <p:nvPicPr>
          <p:cNvPr id="5" name="Content Placeholder 4">
            <a:extLst>
              <a:ext uri="{FF2B5EF4-FFF2-40B4-BE49-F238E27FC236}">
                <a16:creationId xmlns:a16="http://schemas.microsoft.com/office/drawing/2014/main" id="{9EEB0A41-4A19-0D73-DE65-F753440DCC2B}"/>
              </a:ext>
            </a:extLst>
          </p:cNvPr>
          <p:cNvPicPr>
            <a:picLocks noGrp="1"/>
          </p:cNvPicPr>
          <p:nvPr>
            <p:ph idx="1"/>
          </p:nvPr>
        </p:nvPicPr>
        <p:blipFill>
          <a:blip r:embed="rId2"/>
          <a:stretch>
            <a:fillRect/>
          </a:stretch>
        </p:blipFill>
        <p:spPr>
          <a:xfrm>
            <a:off x="934721" y="1198880"/>
            <a:ext cx="5425439" cy="4775199"/>
          </a:xfrm>
          <a:prstGeom prst="rect">
            <a:avLst/>
          </a:prstGeom>
        </p:spPr>
      </p:pic>
      <p:pic>
        <p:nvPicPr>
          <p:cNvPr id="3" name="Content Placeholder 4">
            <a:extLst>
              <a:ext uri="{FF2B5EF4-FFF2-40B4-BE49-F238E27FC236}">
                <a16:creationId xmlns:a16="http://schemas.microsoft.com/office/drawing/2014/main" id="{39E3C00F-272E-DE5F-4F09-772B9402021D}"/>
              </a:ext>
            </a:extLst>
          </p:cNvPr>
          <p:cNvPicPr>
            <a:picLocks/>
          </p:cNvPicPr>
          <p:nvPr/>
        </p:nvPicPr>
        <p:blipFill>
          <a:blip r:embed="rId3"/>
          <a:stretch>
            <a:fillRect/>
          </a:stretch>
        </p:blipFill>
        <p:spPr>
          <a:xfrm>
            <a:off x="6736079" y="1198880"/>
            <a:ext cx="4770121" cy="4693920"/>
          </a:xfrm>
          <a:prstGeom prst="rect">
            <a:avLst/>
          </a:prstGeom>
        </p:spPr>
      </p:pic>
    </p:spTree>
    <p:extLst>
      <p:ext uri="{BB962C8B-B14F-4D97-AF65-F5344CB8AC3E}">
        <p14:creationId xmlns:p14="http://schemas.microsoft.com/office/powerpoint/2010/main" val="3421016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DE96-C232-66E3-1BE5-55194CF43CEB}"/>
              </a:ext>
            </a:extLst>
          </p:cNvPr>
          <p:cNvSpPr>
            <a:spLocks noGrp="1"/>
          </p:cNvSpPr>
          <p:nvPr>
            <p:ph type="title"/>
          </p:nvPr>
        </p:nvSpPr>
        <p:spPr>
          <a:xfrm>
            <a:off x="1659894" y="4386859"/>
            <a:ext cx="9846306" cy="45719"/>
          </a:xfrm>
        </p:spPr>
        <p:txBody>
          <a:bodyPr vert="horz" lIns="91440" tIns="45720" rIns="91440" bIns="45720" rtlCol="0" anchor="b">
            <a:normAutofit fontScale="90000"/>
          </a:bodyPr>
          <a:lstStyle/>
          <a:p>
            <a:pPr algn="r"/>
            <a:endParaRPr lang="en-US" sz="5400" dirty="0"/>
          </a:p>
        </p:txBody>
      </p:sp>
      <p:sp>
        <p:nvSpPr>
          <p:cNvPr id="4" name="Content Placeholder 3">
            <a:extLst>
              <a:ext uri="{FF2B5EF4-FFF2-40B4-BE49-F238E27FC236}">
                <a16:creationId xmlns:a16="http://schemas.microsoft.com/office/drawing/2014/main" id="{AB99B7CA-F117-1562-D109-9CE190C96B92}"/>
              </a:ext>
            </a:extLst>
          </p:cNvPr>
          <p:cNvSpPr>
            <a:spLocks noGrp="1"/>
          </p:cNvSpPr>
          <p:nvPr>
            <p:ph idx="1"/>
          </p:nvPr>
        </p:nvSpPr>
        <p:spPr/>
        <p:txBody>
          <a:bodyPr/>
          <a:lstStyle/>
          <a:p>
            <a:endParaRPr lang="en-IN" dirty="0"/>
          </a:p>
        </p:txBody>
      </p:sp>
      <p:pic>
        <p:nvPicPr>
          <p:cNvPr id="6" name="Content Placeholder 3">
            <a:extLst>
              <a:ext uri="{FF2B5EF4-FFF2-40B4-BE49-F238E27FC236}">
                <a16:creationId xmlns:a16="http://schemas.microsoft.com/office/drawing/2014/main" id="{B9407748-68FA-018D-99E9-29903F99F57B}"/>
              </a:ext>
            </a:extLst>
          </p:cNvPr>
          <p:cNvPicPr>
            <a:picLocks/>
          </p:cNvPicPr>
          <p:nvPr/>
        </p:nvPicPr>
        <p:blipFill>
          <a:blip r:embed="rId2"/>
          <a:stretch>
            <a:fillRect/>
          </a:stretch>
        </p:blipFill>
        <p:spPr>
          <a:xfrm>
            <a:off x="1141412" y="766764"/>
            <a:ext cx="5317578" cy="4453630"/>
          </a:xfrm>
          <a:prstGeom prst="rect">
            <a:avLst/>
          </a:prstGeom>
        </p:spPr>
      </p:pic>
      <p:pic>
        <p:nvPicPr>
          <p:cNvPr id="7" name="Content Placeholder 12" descr="Graphical user interface, text&#10;&#10;Description automatically generated">
            <a:extLst>
              <a:ext uri="{FF2B5EF4-FFF2-40B4-BE49-F238E27FC236}">
                <a16:creationId xmlns:a16="http://schemas.microsoft.com/office/drawing/2014/main" id="{91A871EB-C643-40E8-0B0C-C1885542A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742" y="766764"/>
            <a:ext cx="4388481" cy="4453630"/>
          </a:xfrm>
          <a:prstGeom prst="rect">
            <a:avLst/>
          </a:prstGeom>
        </p:spPr>
      </p:pic>
    </p:spTree>
    <p:extLst>
      <p:ext uri="{BB962C8B-B14F-4D97-AF65-F5344CB8AC3E}">
        <p14:creationId xmlns:p14="http://schemas.microsoft.com/office/powerpoint/2010/main" val="2396580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1451</TotalTime>
  <Words>541</Words>
  <Application>Microsoft Office PowerPoint</Application>
  <PresentationFormat>Widescreen</PresentationFormat>
  <Paragraphs>60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Times New Roman</vt:lpstr>
      <vt:lpstr>Tw Cen MT</vt:lpstr>
      <vt:lpstr>Circuit</vt:lpstr>
      <vt:lpstr>Group-3      Capstone Project      Shop-For-home   </vt:lpstr>
      <vt:lpstr>ABSTARCT</vt:lpstr>
      <vt:lpstr>Introduction</vt:lpstr>
      <vt:lpstr>Features</vt:lpstr>
      <vt:lpstr>Admin Stories –</vt:lpstr>
      <vt:lpstr>Technologies Used </vt:lpstr>
      <vt:lpstr>          er diagram</vt:lpstr>
      <vt:lpstr>Screenshots of Project -</vt:lpstr>
      <vt:lpstr>PowerPoint Presentation</vt:lpstr>
      <vt:lpstr>PowerPoint Presentation</vt:lpstr>
      <vt:lpstr>Order placed by user</vt:lpstr>
      <vt:lpstr>ScreeNshots of GCP DEPLOYMENT FRONTEND PART</vt:lpstr>
      <vt:lpstr>PowerPoint Presentation</vt:lpstr>
      <vt:lpstr>PowerPoint Presentation</vt:lpstr>
      <vt:lpstr>BACKEND PART</vt:lpstr>
      <vt:lpstr>PowerPoint Presentation</vt:lpstr>
      <vt:lpstr>DATABASE PART</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Group-4       Capstone Project         ShopForHome</dc:title>
  <dc:creator>Rajat kumar</dc:creator>
  <cp:lastModifiedBy>raj</cp:lastModifiedBy>
  <cp:revision>12</cp:revision>
  <dcterms:created xsi:type="dcterms:W3CDTF">2022-07-26T14:16:17Z</dcterms:created>
  <dcterms:modified xsi:type="dcterms:W3CDTF">2022-08-26T06:41:09Z</dcterms:modified>
</cp:coreProperties>
</file>